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6" r:id="rId3"/>
    <p:sldId id="258" r:id="rId4"/>
    <p:sldId id="298" r:id="rId5"/>
    <p:sldId id="295" r:id="rId6"/>
    <p:sldId id="284" r:id="rId7"/>
    <p:sldId id="285" r:id="rId8"/>
    <p:sldId id="294" r:id="rId9"/>
    <p:sldId id="297"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CB2319-D4A6-43F4-B19B-9A1B6BA8BC96}">
          <p14:sldIdLst>
            <p14:sldId id="256"/>
            <p14:sldId id="296"/>
          </p14:sldIdLst>
        </p14:section>
        <p14:section name="Untitled Section" id="{1CFCF2C7-399D-4323-9CD5-FA365E0CBBED}">
          <p14:sldIdLst>
            <p14:sldId id="258"/>
            <p14:sldId id="298"/>
            <p14:sldId id="295"/>
            <p14:sldId id="284"/>
            <p14:sldId id="285"/>
            <p14:sldId id="294"/>
            <p14:sldId id="297"/>
            <p14:sldId id="26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80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72453-76FD-444C-99F1-74F4E4BBFADD}" type="datetimeFigureOut">
              <a:rPr lang="en-US" smtClean="0"/>
              <a:t>2/22/2017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50A69-A0C8-416D-BF0F-4E3212C093A9}" type="slidenum">
              <a:rPr lang="en-US" smtClean="0"/>
              <a:t>‹#›</a:t>
            </a:fld>
            <a:endParaRPr lang="en-US" dirty="0"/>
          </a:p>
        </p:txBody>
      </p:sp>
    </p:spTree>
    <p:extLst>
      <p:ext uri="{BB962C8B-B14F-4D97-AF65-F5344CB8AC3E}">
        <p14:creationId xmlns:p14="http://schemas.microsoft.com/office/powerpoint/2010/main" val="3930268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66A786-7153-4D55-BA2B-18FB0863CB40}" type="datetime1">
              <a:rPr lang="en-US" smtClean="0"/>
              <a:t>2/22/2017</a:t>
            </a:fld>
            <a:endParaRPr lang="en-US" dirty="0"/>
          </a:p>
        </p:txBody>
      </p:sp>
      <p:sp>
        <p:nvSpPr>
          <p:cNvPr id="5" name="Footer Placeholder 4"/>
          <p:cNvSpPr>
            <a:spLocks noGrp="1"/>
          </p:cNvSpPr>
          <p:nvPr>
            <p:ph type="ftr" sz="quarter" idx="11"/>
          </p:nvPr>
        </p:nvSpPr>
        <p:spPr/>
        <p:txBody>
          <a:bodyPr/>
          <a:lstStyle/>
          <a:p>
            <a:r>
              <a:rPr lang="en-US" dirty="0"/>
              <a:t>Carole Ewart</a:t>
            </a:r>
          </a:p>
        </p:txBody>
      </p:sp>
      <p:sp>
        <p:nvSpPr>
          <p:cNvPr id="6" name="Slide Number Placeholder 5"/>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182684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6A327C-7070-43F8-8698-1113CC55C7EF}" type="datetime1">
              <a:rPr lang="en-US" smtClean="0"/>
              <a:t>2/22/2017</a:t>
            </a:fld>
            <a:endParaRPr lang="en-US" dirty="0"/>
          </a:p>
        </p:txBody>
      </p:sp>
      <p:sp>
        <p:nvSpPr>
          <p:cNvPr id="5" name="Footer Placeholder 4"/>
          <p:cNvSpPr>
            <a:spLocks noGrp="1"/>
          </p:cNvSpPr>
          <p:nvPr>
            <p:ph type="ftr" sz="quarter" idx="11"/>
          </p:nvPr>
        </p:nvSpPr>
        <p:spPr/>
        <p:txBody>
          <a:bodyPr/>
          <a:lstStyle/>
          <a:p>
            <a:r>
              <a:rPr lang="en-US" dirty="0"/>
              <a:t>Carole Ewart</a:t>
            </a:r>
          </a:p>
        </p:txBody>
      </p:sp>
      <p:sp>
        <p:nvSpPr>
          <p:cNvPr id="6" name="Slide Number Placeholder 5"/>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298767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A6F160-091D-44F2-8ED3-EBF4A5A136AD}" type="datetime1">
              <a:rPr lang="en-US" smtClean="0"/>
              <a:t>2/22/2017</a:t>
            </a:fld>
            <a:endParaRPr lang="en-US" dirty="0"/>
          </a:p>
        </p:txBody>
      </p:sp>
      <p:sp>
        <p:nvSpPr>
          <p:cNvPr id="5" name="Footer Placeholder 4"/>
          <p:cNvSpPr>
            <a:spLocks noGrp="1"/>
          </p:cNvSpPr>
          <p:nvPr>
            <p:ph type="ftr" sz="quarter" idx="11"/>
          </p:nvPr>
        </p:nvSpPr>
        <p:spPr/>
        <p:txBody>
          <a:bodyPr/>
          <a:lstStyle/>
          <a:p>
            <a:r>
              <a:rPr lang="en-US" dirty="0"/>
              <a:t>Carole Ewart</a:t>
            </a:r>
          </a:p>
        </p:txBody>
      </p:sp>
      <p:sp>
        <p:nvSpPr>
          <p:cNvPr id="6" name="Slide Number Placeholder 5"/>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195554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4137B-48FA-4356-8854-0EC395C1DE67}" type="datetime1">
              <a:rPr lang="en-US" smtClean="0"/>
              <a:t>2/22/2017</a:t>
            </a:fld>
            <a:endParaRPr lang="en-US" dirty="0"/>
          </a:p>
        </p:txBody>
      </p:sp>
      <p:sp>
        <p:nvSpPr>
          <p:cNvPr id="5" name="Footer Placeholder 4"/>
          <p:cNvSpPr>
            <a:spLocks noGrp="1"/>
          </p:cNvSpPr>
          <p:nvPr>
            <p:ph type="ftr" sz="quarter" idx="11"/>
          </p:nvPr>
        </p:nvSpPr>
        <p:spPr/>
        <p:txBody>
          <a:bodyPr/>
          <a:lstStyle/>
          <a:p>
            <a:r>
              <a:rPr lang="en-US" dirty="0"/>
              <a:t>Carole Ewart</a:t>
            </a:r>
          </a:p>
        </p:txBody>
      </p:sp>
      <p:sp>
        <p:nvSpPr>
          <p:cNvPr id="6" name="Slide Number Placeholder 5"/>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43427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A461D9-1D74-4CBF-BF9A-810DED22D7A5}" type="datetime1">
              <a:rPr lang="en-US" smtClean="0"/>
              <a:t>2/22/2017</a:t>
            </a:fld>
            <a:endParaRPr lang="en-US" dirty="0"/>
          </a:p>
        </p:txBody>
      </p:sp>
      <p:sp>
        <p:nvSpPr>
          <p:cNvPr id="5" name="Footer Placeholder 4"/>
          <p:cNvSpPr>
            <a:spLocks noGrp="1"/>
          </p:cNvSpPr>
          <p:nvPr>
            <p:ph type="ftr" sz="quarter" idx="11"/>
          </p:nvPr>
        </p:nvSpPr>
        <p:spPr/>
        <p:txBody>
          <a:bodyPr/>
          <a:lstStyle/>
          <a:p>
            <a:r>
              <a:rPr lang="en-US" dirty="0"/>
              <a:t>Carole Ewart</a:t>
            </a:r>
          </a:p>
        </p:txBody>
      </p:sp>
      <p:sp>
        <p:nvSpPr>
          <p:cNvPr id="6" name="Slide Number Placeholder 5"/>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352170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6270DB-9AC1-461B-A09C-EB0268C32A68}" type="datetime1">
              <a:rPr lang="en-US" smtClean="0"/>
              <a:t>2/22/2017</a:t>
            </a:fld>
            <a:endParaRPr lang="en-US" dirty="0"/>
          </a:p>
        </p:txBody>
      </p:sp>
      <p:sp>
        <p:nvSpPr>
          <p:cNvPr id="6" name="Footer Placeholder 5"/>
          <p:cNvSpPr>
            <a:spLocks noGrp="1"/>
          </p:cNvSpPr>
          <p:nvPr>
            <p:ph type="ftr" sz="quarter" idx="11"/>
          </p:nvPr>
        </p:nvSpPr>
        <p:spPr/>
        <p:txBody>
          <a:bodyPr/>
          <a:lstStyle/>
          <a:p>
            <a:r>
              <a:rPr lang="en-US" dirty="0"/>
              <a:t>Carole Ewart</a:t>
            </a:r>
          </a:p>
        </p:txBody>
      </p:sp>
      <p:sp>
        <p:nvSpPr>
          <p:cNvPr id="7" name="Slide Number Placeholder 6"/>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70831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FA7949-8A4C-4412-9D69-E83324F868A4}" type="datetime1">
              <a:rPr lang="en-US" smtClean="0"/>
              <a:t>2/22/2017</a:t>
            </a:fld>
            <a:endParaRPr lang="en-US" dirty="0"/>
          </a:p>
        </p:txBody>
      </p:sp>
      <p:sp>
        <p:nvSpPr>
          <p:cNvPr id="8" name="Footer Placeholder 7"/>
          <p:cNvSpPr>
            <a:spLocks noGrp="1"/>
          </p:cNvSpPr>
          <p:nvPr>
            <p:ph type="ftr" sz="quarter" idx="11"/>
          </p:nvPr>
        </p:nvSpPr>
        <p:spPr/>
        <p:txBody>
          <a:bodyPr/>
          <a:lstStyle/>
          <a:p>
            <a:r>
              <a:rPr lang="en-US" dirty="0"/>
              <a:t>Carole Ewart</a:t>
            </a:r>
          </a:p>
        </p:txBody>
      </p:sp>
      <p:sp>
        <p:nvSpPr>
          <p:cNvPr id="9" name="Slide Number Placeholder 8"/>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293433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87A80-F257-4295-8259-F30A3961A1FB}" type="datetime1">
              <a:rPr lang="en-US" smtClean="0"/>
              <a:t>2/22/2017</a:t>
            </a:fld>
            <a:endParaRPr lang="en-US"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263507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71073-479F-45FF-AAC8-C46EF5283A6D}" type="datetime1">
              <a:rPr lang="en-US" smtClean="0"/>
              <a:t>2/22/2017</a:t>
            </a:fld>
            <a:endParaRPr lang="en-US" dirty="0"/>
          </a:p>
        </p:txBody>
      </p:sp>
      <p:sp>
        <p:nvSpPr>
          <p:cNvPr id="3" name="Footer Placeholder 2"/>
          <p:cNvSpPr>
            <a:spLocks noGrp="1"/>
          </p:cNvSpPr>
          <p:nvPr>
            <p:ph type="ftr" sz="quarter" idx="11"/>
          </p:nvPr>
        </p:nvSpPr>
        <p:spPr/>
        <p:txBody>
          <a:bodyPr/>
          <a:lstStyle/>
          <a:p>
            <a:r>
              <a:rPr lang="en-US" dirty="0"/>
              <a:t>Carole Ewart</a:t>
            </a:r>
          </a:p>
        </p:txBody>
      </p:sp>
      <p:sp>
        <p:nvSpPr>
          <p:cNvPr id="4" name="Slide Number Placeholder 3"/>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317641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5941FA-91E8-4284-9F54-6B626D07AFF3}" type="datetime1">
              <a:rPr lang="en-US" smtClean="0"/>
              <a:t>2/22/2017</a:t>
            </a:fld>
            <a:endParaRPr lang="en-US" dirty="0"/>
          </a:p>
        </p:txBody>
      </p:sp>
      <p:sp>
        <p:nvSpPr>
          <p:cNvPr id="6" name="Footer Placeholder 5"/>
          <p:cNvSpPr>
            <a:spLocks noGrp="1"/>
          </p:cNvSpPr>
          <p:nvPr>
            <p:ph type="ftr" sz="quarter" idx="11"/>
          </p:nvPr>
        </p:nvSpPr>
        <p:spPr/>
        <p:txBody>
          <a:bodyPr/>
          <a:lstStyle/>
          <a:p>
            <a:r>
              <a:rPr lang="en-US" dirty="0"/>
              <a:t>Carole Ewart</a:t>
            </a:r>
          </a:p>
        </p:txBody>
      </p:sp>
      <p:sp>
        <p:nvSpPr>
          <p:cNvPr id="7" name="Slide Number Placeholder 6"/>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40309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CAB569-FB4E-450C-B086-FF33A70BC9BD}" type="datetime1">
              <a:rPr lang="en-US" smtClean="0"/>
              <a:t>2/22/2017</a:t>
            </a:fld>
            <a:endParaRPr lang="en-US" dirty="0"/>
          </a:p>
        </p:txBody>
      </p:sp>
      <p:sp>
        <p:nvSpPr>
          <p:cNvPr id="6" name="Footer Placeholder 5"/>
          <p:cNvSpPr>
            <a:spLocks noGrp="1"/>
          </p:cNvSpPr>
          <p:nvPr>
            <p:ph type="ftr" sz="quarter" idx="11"/>
          </p:nvPr>
        </p:nvSpPr>
        <p:spPr/>
        <p:txBody>
          <a:bodyPr/>
          <a:lstStyle/>
          <a:p>
            <a:r>
              <a:rPr lang="en-US" dirty="0"/>
              <a:t>Carole Ewart</a:t>
            </a:r>
          </a:p>
        </p:txBody>
      </p:sp>
      <p:sp>
        <p:nvSpPr>
          <p:cNvPr id="7" name="Slide Number Placeholder 6"/>
          <p:cNvSpPr>
            <a:spLocks noGrp="1"/>
          </p:cNvSpPr>
          <p:nvPr>
            <p:ph type="sldNum" sz="quarter" idx="12"/>
          </p:nvPr>
        </p:nvSpPr>
        <p:spPr/>
        <p:txBody>
          <a:bodyPr/>
          <a:lstStyle/>
          <a:p>
            <a:fld id="{0068C54F-1407-447F-88EB-BD016E20C852}" type="slidenum">
              <a:rPr lang="en-US" smtClean="0"/>
              <a:t>‹#›</a:t>
            </a:fld>
            <a:endParaRPr lang="en-US" dirty="0"/>
          </a:p>
        </p:txBody>
      </p:sp>
    </p:spTree>
    <p:extLst>
      <p:ext uri="{BB962C8B-B14F-4D97-AF65-F5344CB8AC3E}">
        <p14:creationId xmlns:p14="http://schemas.microsoft.com/office/powerpoint/2010/main" val="114105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65977-8868-42A8-8DBC-F05601913768}" type="datetime1">
              <a:rPr lang="en-US" smtClean="0"/>
              <a:t>2/22/2017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Carole Ewart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8C54F-1407-447F-88EB-BD016E20C852}" type="slidenum">
              <a:rPr lang="en-US" smtClean="0"/>
              <a:t>‹#›</a:t>
            </a:fld>
            <a:endParaRPr lang="en-US" dirty="0"/>
          </a:p>
        </p:txBody>
      </p:sp>
    </p:spTree>
    <p:extLst>
      <p:ext uri="{BB962C8B-B14F-4D97-AF65-F5344CB8AC3E}">
        <p14:creationId xmlns:p14="http://schemas.microsoft.com/office/powerpoint/2010/main" val="1497497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reidfoundation.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eidfoundati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naprights.info/action-areas/better-world/business-and-human-righ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778822"/>
          </a:xfrm>
        </p:spPr>
        <p:txBody>
          <a:bodyPr>
            <a:normAutofit/>
          </a:bodyPr>
          <a:lstStyle/>
          <a:p>
            <a:r>
              <a:rPr lang="en-US" b="1" dirty="0">
                <a:latin typeface="Arial" panose="020B0604020202020204" pitchFamily="34" charset="0"/>
                <a:cs typeface="Arial" panose="020B0604020202020204" pitchFamily="34" charset="0"/>
              </a:rPr>
              <a:t>Rights, risks, responsibilities </a:t>
            </a:r>
          </a:p>
        </p:txBody>
      </p:sp>
      <p:sp>
        <p:nvSpPr>
          <p:cNvPr id="3" name="Subtitle 2"/>
          <p:cNvSpPr>
            <a:spLocks noGrp="1"/>
          </p:cNvSpPr>
          <p:nvPr>
            <p:ph type="subTitle" idx="1"/>
          </p:nvPr>
        </p:nvSpPr>
        <p:spPr>
          <a:xfrm>
            <a:off x="838200" y="4399533"/>
            <a:ext cx="10210800" cy="1956817"/>
          </a:xfrm>
        </p:spPr>
        <p:txBody>
          <a:bodyPr>
            <a:noAutofit/>
          </a:bodyPr>
          <a:lstStyle/>
          <a:p>
            <a:endParaRPr lang="en-GB" sz="3200" b="1" dirty="0"/>
          </a:p>
          <a:p>
            <a:r>
              <a:rPr lang="en-GB" sz="3200" b="1" dirty="0"/>
              <a:t>Carole Ewart,  Member of the JRF Project Board</a:t>
            </a:r>
          </a:p>
          <a:p>
            <a:r>
              <a:rPr lang="en-GB" sz="3200" b="1" dirty="0"/>
              <a:t>Public Policy and Human Rights Consultant</a:t>
            </a:r>
            <a:endParaRPr lang="en-US" sz="3200" b="1"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1</a:t>
            </a:fld>
            <a:endParaRPr lang="en-US" dirty="0"/>
          </a:p>
        </p:txBody>
      </p:sp>
      <p:pic>
        <p:nvPicPr>
          <p:cNvPr id="6" name="Picture 5" descr="http://reidfoundation.or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840480" y="1420368"/>
            <a:ext cx="3864864" cy="1524000"/>
          </a:xfrm>
          <a:prstGeom prst="rect">
            <a:avLst/>
          </a:prstGeom>
          <a:noFill/>
          <a:ln>
            <a:noFill/>
          </a:ln>
        </p:spPr>
      </p:pic>
    </p:spTree>
    <p:extLst>
      <p:ext uri="{BB962C8B-B14F-4D97-AF65-F5344CB8AC3E}">
        <p14:creationId xmlns:p14="http://schemas.microsoft.com/office/powerpoint/2010/main" val="3705217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Contact Details</a:t>
            </a:r>
            <a:endParaRPr lang="en-US" b="1" dirty="0"/>
          </a:p>
        </p:txBody>
      </p:sp>
      <p:sp>
        <p:nvSpPr>
          <p:cNvPr id="3" name="Content Placeholder 2"/>
          <p:cNvSpPr>
            <a:spLocks noGrp="1"/>
          </p:cNvSpPr>
          <p:nvPr>
            <p:ph idx="1"/>
          </p:nvPr>
        </p:nvSpPr>
        <p:spPr>
          <a:xfrm>
            <a:off x="838200" y="1524000"/>
            <a:ext cx="10515600" cy="4652963"/>
          </a:xfrm>
        </p:spPr>
        <p:txBody>
          <a:bodyPr>
            <a:normAutofit/>
          </a:bodyPr>
          <a:lstStyle/>
          <a:p>
            <a:pPr marL="0" indent="0" algn="ctr">
              <a:buNone/>
            </a:pPr>
            <a:endParaRPr lang="en-US" sz="4800" dirty="0"/>
          </a:p>
          <a:p>
            <a:pPr marL="0" indent="0" algn="ctr">
              <a:buNone/>
            </a:pPr>
            <a:r>
              <a:rPr lang="en-US" sz="4800" b="1" dirty="0"/>
              <a:t>For more information go to </a:t>
            </a:r>
          </a:p>
          <a:p>
            <a:pPr marL="0" indent="0" algn="ctr">
              <a:buNone/>
            </a:pPr>
            <a:r>
              <a:rPr lang="en-US" sz="4800" dirty="0">
                <a:hlinkClick r:id="rId2"/>
              </a:rPr>
              <a:t>www.reidfoundation.org</a:t>
            </a:r>
            <a:r>
              <a:rPr lang="en-US" sz="4800" dirty="0"/>
              <a:t> </a:t>
            </a:r>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10</a:t>
            </a:fld>
            <a:endParaRPr lang="en-US" dirty="0"/>
          </a:p>
        </p:txBody>
      </p:sp>
    </p:spTree>
    <p:extLst>
      <p:ext uri="{BB962C8B-B14F-4D97-AF65-F5344CB8AC3E}">
        <p14:creationId xmlns:p14="http://schemas.microsoft.com/office/powerpoint/2010/main" val="286358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Carole Ewart</a:t>
            </a:r>
          </a:p>
        </p:txBody>
      </p:sp>
      <p:sp>
        <p:nvSpPr>
          <p:cNvPr id="3" name="Slide Number Placeholder 2"/>
          <p:cNvSpPr>
            <a:spLocks noGrp="1"/>
          </p:cNvSpPr>
          <p:nvPr>
            <p:ph type="sldNum" sz="quarter" idx="12"/>
          </p:nvPr>
        </p:nvSpPr>
        <p:spPr/>
        <p:txBody>
          <a:bodyPr/>
          <a:lstStyle/>
          <a:p>
            <a:fld id="{0068C54F-1407-447F-88EB-BD016E20C852}" type="slidenum">
              <a:rPr lang="en-US" smtClean="0"/>
              <a:t>2</a:t>
            </a:fld>
            <a:endParaRPr lang="en-US" dirty="0"/>
          </a:p>
        </p:txBody>
      </p:sp>
      <p:pic>
        <p:nvPicPr>
          <p:cNvPr id="1026" name="Picture 2" descr="http://mail.ewartcc.com/cache/D8F48D91C79F7A3EEDBF4C08F94CB352/413511295/IMG_33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386711" y="854075"/>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8180832" y="792480"/>
            <a:ext cx="2791968" cy="2511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3200" dirty="0"/>
              <a:t>Madeira Airport</a:t>
            </a:r>
          </a:p>
          <a:p>
            <a:pPr algn="ctr"/>
            <a:r>
              <a:rPr lang="fr-CH" sz="3200" dirty="0"/>
              <a:t>January 2017</a:t>
            </a:r>
            <a:endParaRPr lang="en-GB" sz="3200" dirty="0"/>
          </a:p>
        </p:txBody>
      </p:sp>
      <p:sp>
        <p:nvSpPr>
          <p:cNvPr id="5" name="Oval 4"/>
          <p:cNvSpPr/>
          <p:nvPr/>
        </p:nvSpPr>
        <p:spPr>
          <a:xfrm>
            <a:off x="8180832" y="3462528"/>
            <a:ext cx="2791968" cy="23896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dirty="0"/>
              <a:t>Need for more ‘rights signs’ in public places in Scotland</a:t>
            </a:r>
            <a:endParaRPr lang="en-GB" sz="2400" dirty="0"/>
          </a:p>
        </p:txBody>
      </p:sp>
    </p:spTree>
    <p:extLst>
      <p:ext uri="{BB962C8B-B14F-4D97-AF65-F5344CB8AC3E}">
        <p14:creationId xmlns:p14="http://schemas.microsoft.com/office/powerpoint/2010/main" val="48929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Role of the JRF in Brexit Debate</a:t>
            </a:r>
            <a:endParaRPr lang="en-US" b="1" dirty="0"/>
          </a:p>
        </p:txBody>
      </p:sp>
      <p:sp>
        <p:nvSpPr>
          <p:cNvPr id="3" name="Content Placeholder 2"/>
          <p:cNvSpPr>
            <a:spLocks noGrp="1"/>
          </p:cNvSpPr>
          <p:nvPr>
            <p:ph idx="1"/>
          </p:nvPr>
        </p:nvSpPr>
        <p:spPr>
          <a:xfrm>
            <a:off x="621792" y="1304544"/>
            <a:ext cx="11094720" cy="5035296"/>
          </a:xfrm>
        </p:spPr>
        <p:txBody>
          <a:bodyPr>
            <a:noAutofit/>
          </a:bodyPr>
          <a:lstStyle/>
          <a:p>
            <a:pPr>
              <a:lnSpc>
                <a:spcPct val="100000"/>
              </a:lnSpc>
              <a:spcBef>
                <a:spcPts val="0"/>
              </a:spcBef>
            </a:pPr>
            <a:r>
              <a:rPr lang="fr-CH" sz="2400" dirty="0"/>
              <a:t>Independent and inclusive ‘think tank’ </a:t>
            </a:r>
            <a:r>
              <a:rPr lang="en-US" sz="2400" dirty="0"/>
              <a:t>and advocacy group, seek practical, policy proposals to transform Scotland.  </a:t>
            </a:r>
          </a:p>
          <a:p>
            <a:pPr>
              <a:lnSpc>
                <a:spcPct val="100000"/>
              </a:lnSpc>
              <a:spcBef>
                <a:spcPts val="0"/>
              </a:spcBef>
            </a:pPr>
            <a:r>
              <a:rPr lang="en-US" sz="2400" dirty="0"/>
              <a:t>Track-record evidencing the opps to strengthen the protection and implementation of worker’s human rights in Scotland, c</a:t>
            </a:r>
            <a:r>
              <a:rPr lang="en-GB" sz="2400" dirty="0"/>
              <a:t>ontinuing the legacy of Jimmy Reid.</a:t>
            </a:r>
          </a:p>
          <a:p>
            <a:pPr>
              <a:lnSpc>
                <a:spcPct val="100000"/>
              </a:lnSpc>
              <a:spcBef>
                <a:spcPts val="0"/>
              </a:spcBef>
            </a:pPr>
            <a:r>
              <a:rPr lang="en-US" sz="2400" dirty="0"/>
              <a:t>Welcome this opportunity to work with the SHRC to raise awareness of  importance of human rights and social protections as the UK takes steps to leave the EU. </a:t>
            </a:r>
          </a:p>
          <a:p>
            <a:pPr>
              <a:lnSpc>
                <a:spcPct val="100000"/>
              </a:lnSpc>
              <a:spcBef>
                <a:spcPts val="0"/>
              </a:spcBef>
            </a:pPr>
            <a:r>
              <a:rPr lang="en-GB" sz="2400" dirty="0"/>
              <a:t>Regardless of Brexit, workers rights have been under systematic attack for decades from successive UK Governments - twin track policy &amp; advocacy strategies</a:t>
            </a:r>
          </a:p>
          <a:p>
            <a:pPr>
              <a:lnSpc>
                <a:spcPct val="100000"/>
              </a:lnSpc>
              <a:spcBef>
                <a:spcPts val="0"/>
              </a:spcBef>
            </a:pPr>
            <a:r>
              <a:rPr lang="en-GB" sz="2400" dirty="0"/>
              <a:t>Scottish Parliament &amp; Scottish Government, under Scotland Act 1998,  can make human rights real </a:t>
            </a:r>
            <a:r>
              <a:rPr lang="en-GB" sz="2400" dirty="0"/>
              <a:t>eg do not reward companies that blacklist workers with public sector contracts in the construction sector.</a:t>
            </a:r>
            <a:endParaRPr lang="en-GB" sz="2400" dirty="0"/>
          </a:p>
          <a:p>
            <a:pPr>
              <a:lnSpc>
                <a:spcPct val="100000"/>
              </a:lnSpc>
              <a:spcBef>
                <a:spcPts val="0"/>
              </a:spcBef>
            </a:pPr>
            <a:r>
              <a:rPr lang="en-GB" sz="2400" dirty="0"/>
              <a:t>Opportunity to influence Scottish National Action Plan on Business and Human Rights – currently being co-ordinated by the SHRC; </a:t>
            </a:r>
          </a:p>
          <a:p>
            <a:pPr>
              <a:lnSpc>
                <a:spcPct val="100000"/>
              </a:lnSpc>
              <a:spcBef>
                <a:spcPts val="0"/>
              </a:spcBef>
            </a:pPr>
            <a:r>
              <a:rPr lang="en-GB" sz="2400" dirty="0"/>
              <a:t>Move politicians from statements of principle, to commitments on action + timelines. </a:t>
            </a:r>
          </a:p>
          <a:p>
            <a:pPr>
              <a:lnSpc>
                <a:spcPct val="100000"/>
              </a:lnSpc>
              <a:spcBef>
                <a:spcPts val="0"/>
              </a:spcBef>
            </a:pPr>
            <a:endParaRPr lang="en-GB" sz="2400"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3</a:t>
            </a:fld>
            <a:endParaRPr lang="en-US" dirty="0"/>
          </a:p>
        </p:txBody>
      </p:sp>
    </p:spTree>
    <p:extLst>
      <p:ext uri="{BB962C8B-B14F-4D97-AF65-F5344CB8AC3E}">
        <p14:creationId xmlns:p14="http://schemas.microsoft.com/office/powerpoint/2010/main" val="290360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H" b="1" dirty="0"/>
              <a:t>Lack of Understanding About Human Rights</a:t>
            </a:r>
            <a:endParaRPr lang="en-GB" b="1" dirty="0"/>
          </a:p>
        </p:txBody>
      </p:sp>
      <p:sp>
        <p:nvSpPr>
          <p:cNvPr id="3" name="Content Placeholder 2"/>
          <p:cNvSpPr>
            <a:spLocks noGrp="1"/>
          </p:cNvSpPr>
          <p:nvPr>
            <p:ph idx="1"/>
          </p:nvPr>
        </p:nvSpPr>
        <p:spPr>
          <a:xfrm>
            <a:off x="838200" y="1463040"/>
            <a:ext cx="10515600" cy="4713923"/>
          </a:xfrm>
        </p:spPr>
        <p:txBody>
          <a:bodyPr/>
          <a:lstStyle/>
          <a:p>
            <a:pPr marL="0" indent="0" fontAlgn="base">
              <a:buNone/>
            </a:pPr>
            <a:r>
              <a:rPr lang="en-US" dirty="0"/>
              <a:t>YouGov online poll 30 October – 03 November 2015 for ScotGovt representative sample of adults 18+ in Scotland:</a:t>
            </a:r>
          </a:p>
          <a:p>
            <a:pPr fontAlgn="base"/>
            <a:r>
              <a:rPr lang="en-US" dirty="0"/>
              <a:t>one in five Scots believe human rights are for minority groups only </a:t>
            </a:r>
          </a:p>
          <a:p>
            <a:pPr fontAlgn="base"/>
            <a:r>
              <a:rPr lang="en-US" dirty="0"/>
              <a:t>two in five Scots (44 per cent) say they have no bearing on their everyday life, </a:t>
            </a:r>
          </a:p>
          <a:p>
            <a:pPr fontAlgn="base"/>
            <a:r>
              <a:rPr lang="en-US" dirty="0"/>
              <a:t>two thirds (67 per cent) of people agree they are a positive thing, and that they’d take action (68 per cent) if they felt their rights had been violated.</a:t>
            </a:r>
          </a:p>
          <a:p>
            <a:endParaRPr lang="en-GB"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4</a:t>
            </a:fld>
            <a:endParaRPr lang="en-US" dirty="0"/>
          </a:p>
        </p:txBody>
      </p:sp>
    </p:spTree>
    <p:extLst>
      <p:ext uri="{BB962C8B-B14F-4D97-AF65-F5344CB8AC3E}">
        <p14:creationId xmlns:p14="http://schemas.microsoft.com/office/powerpoint/2010/main" val="374333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4115"/>
          </a:xfrm>
        </p:spPr>
        <p:txBody>
          <a:bodyPr/>
          <a:lstStyle/>
          <a:p>
            <a:pPr algn="ctr"/>
            <a:r>
              <a:rPr lang="en-GB" b="1" dirty="0"/>
              <a:t>Private Sector and Public Sector</a:t>
            </a:r>
            <a:endParaRPr lang="en-US" b="1" dirty="0"/>
          </a:p>
        </p:txBody>
      </p:sp>
      <p:sp>
        <p:nvSpPr>
          <p:cNvPr id="3" name="Content Placeholder 2"/>
          <p:cNvSpPr>
            <a:spLocks noGrp="1"/>
          </p:cNvSpPr>
          <p:nvPr>
            <p:ph idx="1"/>
          </p:nvPr>
        </p:nvSpPr>
        <p:spPr>
          <a:xfrm>
            <a:off x="838200" y="1280160"/>
            <a:ext cx="10732008" cy="4986528"/>
          </a:xfrm>
        </p:spPr>
        <p:txBody>
          <a:bodyPr>
            <a:normAutofit fontScale="85000" lnSpcReduction="10000"/>
          </a:bodyPr>
          <a:lstStyle/>
          <a:p>
            <a:pPr marL="0" indent="0">
              <a:buNone/>
            </a:pPr>
            <a:r>
              <a:rPr lang="en-GB" dirty="0"/>
              <a:t>Several UN Treaties expect action from private sector companies &amp;r via government:</a:t>
            </a:r>
          </a:p>
          <a:p>
            <a:r>
              <a:rPr lang="en-GB" altLang="en-US" dirty="0"/>
              <a:t>UN Convention on the Rights of the Child (</a:t>
            </a:r>
            <a:r>
              <a:rPr lang="en-GB" dirty="0"/>
              <a:t>UNCRC): </a:t>
            </a:r>
            <a:r>
              <a:rPr lang="en-US" dirty="0"/>
              <a:t>Article 3 (1) </a:t>
            </a:r>
            <a:r>
              <a:rPr lang="en-GB" dirty="0"/>
              <a:t>In all actions concerning children, whether undertaken by public or private social welfare institutions, courts of law, administrative authorities or legislative bodies, the best interests of the child shall be a primary consideration.</a:t>
            </a:r>
          </a:p>
          <a:p>
            <a:r>
              <a:rPr lang="en-GB" altLang="en-US" dirty="0"/>
              <a:t>UN Convention on the Rights of Persons with Disabilities (</a:t>
            </a:r>
            <a:r>
              <a:rPr lang="en-GB" dirty="0"/>
              <a:t>UNCRPD): Article 22 State shall urge “private entities that provide services to the general public, including through the Internet, to provide information and services in accessible and usable formats for persons with disabilities”</a:t>
            </a:r>
          </a:p>
          <a:p>
            <a:r>
              <a:rPr lang="en-GB" altLang="en-US" dirty="0"/>
              <a:t>International Covenant on Economic, Social and Cultural Rights (</a:t>
            </a:r>
            <a:r>
              <a:rPr lang="en-GB" dirty="0"/>
              <a:t>ICESCR): repeatedly requires Govt to regulate public, private and NGO employers eg </a:t>
            </a:r>
            <a:r>
              <a:rPr lang="en-US" dirty="0"/>
              <a:t>Article 7 is </a:t>
            </a:r>
            <a:r>
              <a:rPr lang="en-GB" dirty="0"/>
              <a:t>the right of everyone to the enjoyment of just and favourable conditions of work which ensure, in particular: (a) Remuneration which provides all workers, as a minimum, ‘Fair wages and equal remuneration for work of equal value without distinction of any kind’ and ‘Safe and healthy working conditions’.</a:t>
            </a:r>
            <a:endParaRPr lang="en-US" dirty="0"/>
          </a:p>
          <a:p>
            <a:endParaRPr lang="en-US"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5</a:t>
            </a:fld>
            <a:endParaRPr lang="en-US" dirty="0"/>
          </a:p>
        </p:txBody>
      </p:sp>
    </p:spTree>
    <p:extLst>
      <p:ext uri="{BB962C8B-B14F-4D97-AF65-F5344CB8AC3E}">
        <p14:creationId xmlns:p14="http://schemas.microsoft.com/office/powerpoint/2010/main" val="314047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Business and Human Rights in Scotland</a:t>
            </a:r>
            <a:endParaRPr lang="en-US" b="1" dirty="0"/>
          </a:p>
        </p:txBody>
      </p:sp>
      <p:sp>
        <p:nvSpPr>
          <p:cNvPr id="3" name="Content Placeholder 2"/>
          <p:cNvSpPr>
            <a:spLocks noGrp="1"/>
          </p:cNvSpPr>
          <p:nvPr>
            <p:ph idx="1"/>
          </p:nvPr>
        </p:nvSpPr>
        <p:spPr>
          <a:xfrm>
            <a:off x="838200" y="1325880"/>
            <a:ext cx="10515600" cy="5532120"/>
          </a:xfrm>
        </p:spPr>
        <p:txBody>
          <a:bodyPr>
            <a:normAutofit fontScale="92500" lnSpcReduction="20000"/>
          </a:bodyPr>
          <a:lstStyle/>
          <a:p>
            <a:r>
              <a:rPr lang="en-GB" dirty="0"/>
              <a:t>“There is much evidence of good practice and achievements of the Scottish Government’s policy and practice in relation to procurement and human rights. However, concerns have been raised about the implementation of procurement guidelines.</a:t>
            </a:r>
            <a:endParaRPr lang="en-US" dirty="0"/>
          </a:p>
          <a:p>
            <a:r>
              <a:rPr lang="en-GB" dirty="0"/>
              <a:t>‘Human rights’ is not explicitly addressed in much of the Scottish Government’s procurement policy and guidance which addresses a number of issues that are linked to, or overlap with, human rights – such as equality and sustainable development.</a:t>
            </a:r>
            <a:endParaRPr lang="en-US" dirty="0"/>
          </a:p>
          <a:p>
            <a:r>
              <a:rPr lang="en-GB" dirty="0"/>
              <a:t>Concerns from stakeholders that the Scottish Government continued to award contracts to companies that have been implicated in blacklisting employees.</a:t>
            </a:r>
            <a:endParaRPr lang="en-US" dirty="0"/>
          </a:p>
          <a:p>
            <a:pPr marL="0" indent="0">
              <a:buNone/>
            </a:pPr>
            <a:r>
              <a:rPr lang="en-GB" u="sng" dirty="0"/>
              <a:t> </a:t>
            </a:r>
            <a:r>
              <a:rPr lang="en-GB" dirty="0"/>
              <a:t>  </a:t>
            </a:r>
            <a:r>
              <a:rPr lang="en-GB" u="sng" dirty="0"/>
              <a:t>Recommendation</a:t>
            </a:r>
            <a:endParaRPr lang="en-US" dirty="0"/>
          </a:p>
          <a:p>
            <a:pPr lvl="0"/>
            <a:r>
              <a:rPr lang="en-GB" dirty="0"/>
              <a:t>Procurement guidance to make more explicit reference to human rights and the UNGPs, and for human rights criteria to be reflected more prominently in the public procurement process.”</a:t>
            </a:r>
            <a:endParaRPr lang="en-US" dirty="0"/>
          </a:p>
          <a:p>
            <a:pPr marL="0" indent="0">
              <a:buNone/>
            </a:pPr>
            <a:r>
              <a:rPr lang="en-GB" sz="1900" dirty="0"/>
              <a:t>‘Baseline Assessment on Business and Human Rights’ pub 3</a:t>
            </a:r>
            <a:r>
              <a:rPr lang="en-GB" sz="1900" baseline="30000" dirty="0"/>
              <a:t>rd</a:t>
            </a:r>
            <a:r>
              <a:rPr lang="en-GB" sz="1900" dirty="0"/>
              <a:t> Nov 2016 </a:t>
            </a:r>
          </a:p>
          <a:p>
            <a:pPr marL="0" indent="0">
              <a:buNone/>
            </a:pPr>
            <a:r>
              <a:rPr lang="en-US" sz="1900" dirty="0">
                <a:hlinkClick r:id="rId2"/>
              </a:rPr>
              <a:t>http://www.snaprights.info/action-areas/better-world/business-and-human-rights</a:t>
            </a:r>
            <a:r>
              <a:rPr lang="en-US" sz="1900" dirty="0"/>
              <a:t> </a:t>
            </a:r>
          </a:p>
          <a:p>
            <a:endParaRPr lang="en-US"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6</a:t>
            </a:fld>
            <a:endParaRPr lang="en-US" dirty="0"/>
          </a:p>
        </p:txBody>
      </p:sp>
    </p:spTree>
    <p:extLst>
      <p:ext uri="{BB962C8B-B14F-4D97-AF65-F5344CB8AC3E}">
        <p14:creationId xmlns:p14="http://schemas.microsoft.com/office/powerpoint/2010/main" val="428288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UN ‘Protect, Respect and Remedy’ Framework</a:t>
            </a:r>
            <a:endParaRPr lang="en-US" b="1" dirty="0"/>
          </a:p>
        </p:txBody>
      </p:sp>
      <p:sp>
        <p:nvSpPr>
          <p:cNvPr id="3" name="Content Placeholder 2"/>
          <p:cNvSpPr>
            <a:spLocks noGrp="1"/>
          </p:cNvSpPr>
          <p:nvPr>
            <p:ph idx="1"/>
          </p:nvPr>
        </p:nvSpPr>
        <p:spPr>
          <a:xfrm>
            <a:off x="838200" y="1417320"/>
            <a:ext cx="10515600" cy="4759643"/>
          </a:xfrm>
        </p:spPr>
        <p:txBody>
          <a:bodyPr>
            <a:normAutofit/>
          </a:bodyPr>
          <a:lstStyle/>
          <a:p>
            <a:pPr marL="0" indent="0">
              <a:buNone/>
            </a:pPr>
            <a:r>
              <a:rPr lang="en-GB" b="1" dirty="0"/>
              <a:t>UN’s Guiding Principles on Business and Human Rights (UNGPs)</a:t>
            </a:r>
          </a:p>
          <a:p>
            <a:r>
              <a:rPr lang="en-GB" b="1" dirty="0"/>
              <a:t>Pillar I: </a:t>
            </a:r>
            <a:r>
              <a:rPr lang="en-GB" dirty="0"/>
              <a:t>The state duty to protect against human rights abuses by third parties, including business.</a:t>
            </a:r>
            <a:endParaRPr lang="en-US" dirty="0"/>
          </a:p>
          <a:p>
            <a:pPr marL="0" indent="0">
              <a:buNone/>
            </a:pPr>
            <a:endParaRPr lang="en-US" dirty="0"/>
          </a:p>
          <a:p>
            <a:r>
              <a:rPr lang="en-GB" b="1" dirty="0"/>
              <a:t>Pillar II:</a:t>
            </a:r>
            <a:r>
              <a:rPr lang="en-GB" dirty="0"/>
              <a:t> The corporate responsibility to respect human rights, that is, to act with due diligence to ensure that businesses avoid infringing on human rights and address any adverse impacts.</a:t>
            </a:r>
            <a:endParaRPr lang="en-US" dirty="0"/>
          </a:p>
          <a:p>
            <a:pPr marL="0" indent="0">
              <a:buNone/>
            </a:pPr>
            <a:endParaRPr lang="en-US" dirty="0"/>
          </a:p>
          <a:p>
            <a:r>
              <a:rPr lang="en-GB" b="1" dirty="0"/>
              <a:t>Pillar III:</a:t>
            </a:r>
            <a:r>
              <a:rPr lang="en-GB" dirty="0"/>
              <a:t> Access to an effective remedy, judicial and non-judicial, for victims of any business-related human rights abuses.</a:t>
            </a:r>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7</a:t>
            </a:fld>
            <a:endParaRPr lang="en-US" dirty="0"/>
          </a:p>
        </p:txBody>
      </p:sp>
    </p:spTree>
    <p:extLst>
      <p:ext uri="{BB962C8B-B14F-4D97-AF65-F5344CB8AC3E}">
        <p14:creationId xmlns:p14="http://schemas.microsoft.com/office/powerpoint/2010/main" val="3921458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UK Govt and Human Rights</a:t>
            </a:r>
            <a:endParaRPr lang="en-US" b="1" dirty="0"/>
          </a:p>
        </p:txBody>
      </p:sp>
      <p:sp>
        <p:nvSpPr>
          <p:cNvPr id="3" name="Content Placeholder 2"/>
          <p:cNvSpPr>
            <a:spLocks noGrp="1"/>
          </p:cNvSpPr>
          <p:nvPr>
            <p:ph idx="1"/>
          </p:nvPr>
        </p:nvSpPr>
        <p:spPr>
          <a:xfrm>
            <a:off x="838200" y="1341120"/>
            <a:ext cx="10515600" cy="4835843"/>
          </a:xfrm>
        </p:spPr>
        <p:txBody>
          <a:bodyPr>
            <a:normAutofit fontScale="92500" lnSpcReduction="10000"/>
          </a:bodyPr>
          <a:lstStyle/>
          <a:p>
            <a:pPr marL="0" indent="0">
              <a:buNone/>
            </a:pPr>
            <a:r>
              <a:rPr lang="en-GB" b="1" dirty="0"/>
              <a:t>UK NAP on Business and Human Rights</a:t>
            </a:r>
          </a:p>
          <a:p>
            <a:r>
              <a:rPr lang="en-GB" dirty="0"/>
              <a:t>2013 Plan rightly acknowledges the duty of Government but also sets out our expectation that UK businesses will act responsibly and in accordance with the UN Guiding Principles, wherever they operate.</a:t>
            </a:r>
          </a:p>
          <a:p>
            <a:r>
              <a:rPr lang="en-GB" dirty="0"/>
              <a:t>Human Rights are at the heart of both our diplomats’ and Ministers’ work and this updated National Action Plan clearly restates our conviction that the promotion of business and respect for human rights go hand in hand.</a:t>
            </a:r>
          </a:p>
          <a:p>
            <a:pPr marL="0" indent="0">
              <a:buNone/>
            </a:pPr>
            <a:r>
              <a:rPr lang="en-GB" b="1" dirty="0"/>
              <a:t>Conversely:</a:t>
            </a:r>
          </a:p>
          <a:p>
            <a:r>
              <a:rPr lang="en-GB" dirty="0"/>
              <a:t>Plan to abolish the Human Rights Act 1998, replace with Bill of Rights</a:t>
            </a:r>
          </a:p>
          <a:p>
            <a:r>
              <a:rPr lang="en-GB" dirty="0"/>
              <a:t>Refuse to implement NI Bill of Rights</a:t>
            </a:r>
          </a:p>
          <a:p>
            <a:r>
              <a:rPr lang="en-GB" dirty="0"/>
              <a:t>Threats to ECHR from some politicians</a:t>
            </a:r>
          </a:p>
          <a:p>
            <a:pPr marL="0" indent="0">
              <a:buNone/>
            </a:pPr>
            <a:r>
              <a:rPr lang="en-GB" dirty="0"/>
              <a:t>Scottish Parliament clear in its support for ECHR and human rights generally</a:t>
            </a:r>
          </a:p>
          <a:p>
            <a:endParaRPr lang="en-US"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8</a:t>
            </a:fld>
            <a:endParaRPr lang="en-US" dirty="0"/>
          </a:p>
        </p:txBody>
      </p:sp>
    </p:spTree>
    <p:extLst>
      <p:ext uri="{BB962C8B-B14F-4D97-AF65-F5344CB8AC3E}">
        <p14:creationId xmlns:p14="http://schemas.microsoft.com/office/powerpoint/2010/main" val="159731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H" b="1" dirty="0"/>
              <a:t>Keeping Promises in Brexit Process?</a:t>
            </a:r>
            <a:endParaRPr lang="en-GB" b="1" dirty="0"/>
          </a:p>
        </p:txBody>
      </p:sp>
      <p:sp>
        <p:nvSpPr>
          <p:cNvPr id="3" name="Content Placeholder 2"/>
          <p:cNvSpPr>
            <a:spLocks noGrp="1"/>
          </p:cNvSpPr>
          <p:nvPr>
            <p:ph idx="1"/>
          </p:nvPr>
        </p:nvSpPr>
        <p:spPr>
          <a:xfrm>
            <a:off x="838200" y="1389888"/>
            <a:ext cx="10515600" cy="4787075"/>
          </a:xfrm>
        </p:spPr>
        <p:txBody>
          <a:bodyPr>
            <a:normAutofit fontScale="92500" lnSpcReduction="10000"/>
          </a:bodyPr>
          <a:lstStyle/>
          <a:p>
            <a:r>
              <a:rPr lang="en-GB" dirty="0"/>
              <a:t>UK Government wants an economy and society that ‘works for everyone’. Disagreement over how that will be achieved eg  worker directors, sectoral collective bargaining and extended union recognition.</a:t>
            </a:r>
          </a:p>
          <a:p>
            <a:r>
              <a:rPr lang="en-GB" dirty="0"/>
              <a:t>JRF wants progressive and deliberate action by Govt to defend and promote social and employment rights – our entitlement rather than benevolence; specific action against undercutting of pay and conditions; an end to the exploitation of migrant labour; human capital, </a:t>
            </a:r>
            <a:r>
              <a:rPr lang="en-GB" dirty="0"/>
              <a:t>, people who have settled here as an entitlement, </a:t>
            </a:r>
            <a:r>
              <a:rPr lang="en-GB" dirty="0"/>
              <a:t>should not be part of the UK strategy as Brexit negotiations commence on a new relationship with Europe.</a:t>
            </a:r>
          </a:p>
          <a:p>
            <a:r>
              <a:rPr lang="fr-CH" dirty="0"/>
              <a:t>The human right to make an informed opinion by receiving and imparting information: EU minimum rights often forced on the UK, portrayed as a gold standard yet ignorance of rights frameworks in other countries eg Germany which has the ‘Basic Law’ &amp; rules which make getting rid of workers 3 x more expensive than in the UK. </a:t>
            </a:r>
            <a:endParaRPr lang="en-GB" dirty="0"/>
          </a:p>
        </p:txBody>
      </p:sp>
      <p:sp>
        <p:nvSpPr>
          <p:cNvPr id="4" name="Footer Placeholder 3"/>
          <p:cNvSpPr>
            <a:spLocks noGrp="1"/>
          </p:cNvSpPr>
          <p:nvPr>
            <p:ph type="ftr" sz="quarter" idx="11"/>
          </p:nvPr>
        </p:nvSpPr>
        <p:spPr/>
        <p:txBody>
          <a:bodyPr/>
          <a:lstStyle/>
          <a:p>
            <a:r>
              <a:rPr lang="en-US" dirty="0"/>
              <a:t>Carole Ewart</a:t>
            </a:r>
          </a:p>
        </p:txBody>
      </p:sp>
      <p:sp>
        <p:nvSpPr>
          <p:cNvPr id="5" name="Slide Number Placeholder 4"/>
          <p:cNvSpPr>
            <a:spLocks noGrp="1"/>
          </p:cNvSpPr>
          <p:nvPr>
            <p:ph type="sldNum" sz="quarter" idx="12"/>
          </p:nvPr>
        </p:nvSpPr>
        <p:spPr/>
        <p:txBody>
          <a:bodyPr/>
          <a:lstStyle/>
          <a:p>
            <a:fld id="{0068C54F-1407-447F-88EB-BD016E20C852}" type="slidenum">
              <a:rPr lang="en-US" smtClean="0"/>
              <a:t>9</a:t>
            </a:fld>
            <a:endParaRPr lang="en-US" dirty="0"/>
          </a:p>
        </p:txBody>
      </p:sp>
    </p:spTree>
    <p:extLst>
      <p:ext uri="{BB962C8B-B14F-4D97-AF65-F5344CB8AC3E}">
        <p14:creationId xmlns:p14="http://schemas.microsoft.com/office/powerpoint/2010/main" val="181121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938</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Rights, risks, responsibilities </vt:lpstr>
      <vt:lpstr>PowerPoint Presentation</vt:lpstr>
      <vt:lpstr>Role of the JRF in Brexit Debate</vt:lpstr>
      <vt:lpstr>Lack of Understanding About Human Rights</vt:lpstr>
      <vt:lpstr>Private Sector and Public Sector</vt:lpstr>
      <vt:lpstr>Business and Human Rights in Scotland</vt:lpstr>
      <vt:lpstr>UN ‘Protect, Respect and Remedy’ Framework</vt:lpstr>
      <vt:lpstr>UK Govt and Human Rights</vt:lpstr>
      <vt:lpstr>Keeping Promises in Brexit Process?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Agnes</dc:creator>
  <cp:lastModifiedBy>Agnes</cp:lastModifiedBy>
  <cp:revision>52</cp:revision>
  <dcterms:created xsi:type="dcterms:W3CDTF">2017-02-01T09:34:54Z</dcterms:created>
  <dcterms:modified xsi:type="dcterms:W3CDTF">2017-02-22T15:08:27Z</dcterms:modified>
</cp:coreProperties>
</file>